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9"/>
    <p:restoredTop sz="85034"/>
  </p:normalViewPr>
  <p:slideViewPr>
    <p:cSldViewPr snapToGrid="0" snapToObjects="1">
      <p:cViewPr varScale="1">
        <p:scale>
          <a:sx n="108" d="100"/>
          <a:sy n="108" d="100"/>
        </p:scale>
        <p:origin x="1784"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dirty="0"/>
          </a:p>
        </p:txBody>
      </p:sp>
    </p:spTree>
    <p:extLst>
      <p:ext uri="{BB962C8B-B14F-4D97-AF65-F5344CB8AC3E}">
        <p14:creationId xmlns:p14="http://schemas.microsoft.com/office/powerpoint/2010/main" val="120982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dirty="0"/>
          </a:p>
        </p:txBody>
      </p:sp>
    </p:spTree>
    <p:extLst>
      <p:ext uri="{BB962C8B-B14F-4D97-AF65-F5344CB8AC3E}">
        <p14:creationId xmlns:p14="http://schemas.microsoft.com/office/powerpoint/2010/main" val="82815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dirty="0"/>
          </a:p>
        </p:txBody>
      </p:sp>
    </p:spTree>
    <p:extLst>
      <p:ext uri="{BB962C8B-B14F-4D97-AF65-F5344CB8AC3E}">
        <p14:creationId xmlns:p14="http://schemas.microsoft.com/office/powerpoint/2010/main" val="640323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urplerome/finalassignment/blob/main/labs-jupyter-spacex-Data%20wrangling%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urplerome/finalassignment/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urplerome/finalassignment/blob/main/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urplerome/finalassignment/blob/main/lab_jupyter_launch_site_location%20(3).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hyperlink" Target="https://github.com/purplerome/finalassignment/blob/main/spacex_dash.py"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urplerome/finalassignment/blob/main/jupyter-labs-spacex-data-collection-api%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purplerome/finalassignment/blob/main/jupyter-labs-webscraping%20(2).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Cheryl Crispo</a:t>
            </a:r>
          </a:p>
          <a:p>
            <a:r>
              <a:rPr lang="en-US" dirty="0">
                <a:solidFill>
                  <a:schemeClr val="bg2"/>
                </a:solidFill>
                <a:latin typeface="Abadi" panose="020B0604020104020204" pitchFamily="34" charset="0"/>
                <a:ea typeface="SF Pro" pitchFamily="2" charset="0"/>
                <a:cs typeface="SF Pro" pitchFamily="2" charset="0"/>
              </a:rPr>
              <a:t>15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9411"/>
            <a:ext cx="10112637" cy="4351338"/>
          </a:xfrm>
          <a:prstGeom prst="rect">
            <a:avLst/>
          </a:prstGeom>
        </p:spPr>
        <p:txBody>
          <a:bodyPr/>
          <a:lstStyle/>
          <a:p>
            <a:r>
              <a:rPr lang="en-US" sz="2200" dirty="0">
                <a:solidFill>
                  <a:schemeClr val="accent3">
                    <a:lumMod val="25000"/>
                  </a:schemeClr>
                </a:solidFill>
                <a:latin typeface="Abadi" panose="020B0604020104020204" pitchFamily="34" charset="0"/>
              </a:rPr>
              <a:t>The dataset was reviewed to analyze the success (either successful or unsuccessful) launches from each of the launch sites compared to the payload mass of each flight.</a:t>
            </a:r>
          </a:p>
          <a:p>
            <a:r>
              <a:rPr lang="en-US" sz="2200" dirty="0">
                <a:solidFill>
                  <a:schemeClr val="accent3">
                    <a:lumMod val="25000"/>
                  </a:schemeClr>
                </a:solidFill>
                <a:latin typeface="Abadi" panose="020B0604020104020204" pitchFamily="34" charset="0"/>
              </a:rPr>
              <a:t>The data was reviewed to ensure that the data within the dataset to identify gaps in the data including which columns have null values, and the identified types of each column. The overall goal was to ensure that these values were identified and rectified, if needed, in further stages. </a:t>
            </a:r>
          </a:p>
          <a:p>
            <a:r>
              <a:rPr lang="en-US" sz="2200" dirty="0">
                <a:solidFill>
                  <a:schemeClr val="accent3">
                    <a:lumMod val="25000"/>
                  </a:schemeClr>
                </a:solidFill>
                <a:latin typeface="Abadi" panose="020B0604020104020204" pitchFamily="34" charset="0"/>
              </a:rPr>
              <a:t>In addition, an additional column was added to the dataset as a classification variable. The variable, Class, was added to categorize a launch as successful or unsuccessful to assist in further analysis. </a:t>
            </a:r>
          </a:p>
          <a:p>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https://github.com/purplerome/finalassignment/blob/main/labs-jupyter-spacex-Data%20wrangling%20(2).ipynb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070"/>
            <a:ext cx="7240649" cy="469589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visualized to review the data in terms of launch site and flight details</a:t>
            </a:r>
          </a:p>
          <a:p>
            <a:pPr>
              <a:lnSpc>
                <a:spcPct val="100000"/>
              </a:lnSpc>
              <a:spcBef>
                <a:spcPts val="1400"/>
              </a:spcBef>
            </a:pPr>
            <a:r>
              <a:rPr lang="en-US" sz="2200" dirty="0">
                <a:solidFill>
                  <a:schemeClr val="accent3">
                    <a:lumMod val="25000"/>
                  </a:schemeClr>
                </a:solidFill>
                <a:latin typeface="Abadi"/>
              </a:rPr>
              <a:t>As can be seen the success rate has increased steadily since 2013 indicating the improvements in the launch procedures</a:t>
            </a:r>
          </a:p>
          <a:p>
            <a:pPr>
              <a:lnSpc>
                <a:spcPct val="100000"/>
              </a:lnSpc>
              <a:spcBef>
                <a:spcPts val="1400"/>
              </a:spcBef>
            </a:pPr>
            <a:r>
              <a:rPr lang="en-US" sz="2200" dirty="0">
                <a:solidFill>
                  <a:schemeClr val="accent3">
                    <a:lumMod val="25000"/>
                  </a:schemeClr>
                </a:solidFill>
                <a:latin typeface="Abadi"/>
              </a:rPr>
              <a:t>Additionally, four orbits are showing higher success rates than others indicating that further work may need to be done for these orbits.</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https://github.com/purplerome/finalassignment/blob/main/edadataviz%20(1).ipynb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Picture 7" descr="A graph of blue bars&#10;&#10;Description automatically generated">
            <a:extLst>
              <a:ext uri="{FF2B5EF4-FFF2-40B4-BE49-F238E27FC236}">
                <a16:creationId xmlns:a16="http://schemas.microsoft.com/office/drawing/2014/main" id="{A493E906-C309-A564-5109-4ADBA65A08D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06772" y="3949700"/>
            <a:ext cx="3790950" cy="2908300"/>
          </a:xfrm>
          <a:prstGeom prst="rect">
            <a:avLst/>
          </a:prstGeom>
        </p:spPr>
      </p:pic>
      <p:pic>
        <p:nvPicPr>
          <p:cNvPr id="10" name="Picture 9" descr="A graph showing the growth of a year&#10;&#10;Description automatically generated">
            <a:extLst>
              <a:ext uri="{FF2B5EF4-FFF2-40B4-BE49-F238E27FC236}">
                <a16:creationId xmlns:a16="http://schemas.microsoft.com/office/drawing/2014/main" id="{954EADAD-C041-BC01-05F6-9D422D627C17}"/>
              </a:ext>
            </a:extLst>
          </p:cNvPr>
          <p:cNvPicPr>
            <a:picLocks noChangeAspect="1"/>
          </p:cNvPicPr>
          <p:nvPr/>
        </p:nvPicPr>
        <p:blipFill>
          <a:blip r:embed="rId5"/>
          <a:stretch>
            <a:fillRect/>
          </a:stretch>
        </p:blipFill>
        <p:spPr>
          <a:xfrm>
            <a:off x="8206772" y="880702"/>
            <a:ext cx="3759200" cy="28448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 to analyze the data:</a:t>
            </a:r>
          </a:p>
          <a:p>
            <a:pPr lvl="1">
              <a:lnSpc>
                <a:spcPct val="100000"/>
              </a:lnSpc>
              <a:spcBef>
                <a:spcPts val="1400"/>
              </a:spcBef>
            </a:pPr>
            <a:r>
              <a:rPr lang="en-US" sz="1800" dirty="0">
                <a:solidFill>
                  <a:schemeClr val="accent3">
                    <a:lumMod val="25000"/>
                  </a:schemeClr>
                </a:solidFill>
                <a:latin typeface="Abadi"/>
              </a:rPr>
              <a:t>Total payload mass in kg for the customer NASA (CRS)</a:t>
            </a:r>
          </a:p>
          <a:p>
            <a:pPr lvl="1">
              <a:lnSpc>
                <a:spcPct val="100000"/>
              </a:lnSpc>
              <a:spcBef>
                <a:spcPts val="1400"/>
              </a:spcBef>
            </a:pPr>
            <a:r>
              <a:rPr lang="en-US" sz="1800" dirty="0">
                <a:solidFill>
                  <a:schemeClr val="accent3">
                    <a:lumMod val="25000"/>
                  </a:schemeClr>
                </a:solidFill>
                <a:latin typeface="Abadi"/>
              </a:rPr>
              <a:t>Average payload mass for the booster F9 v1.1</a:t>
            </a:r>
          </a:p>
          <a:p>
            <a:pPr lvl="1">
              <a:lnSpc>
                <a:spcPct val="100000"/>
              </a:lnSpc>
              <a:spcBef>
                <a:spcPts val="1400"/>
              </a:spcBef>
            </a:pPr>
            <a:r>
              <a:rPr lang="en-US" sz="1800" dirty="0">
                <a:solidFill>
                  <a:schemeClr val="accent3">
                    <a:lumMod val="25000"/>
                  </a:schemeClr>
                </a:solidFill>
                <a:latin typeface="Abadi"/>
              </a:rPr>
              <a:t>The first date that a successful (ground pad) landing was achieved</a:t>
            </a:r>
          </a:p>
          <a:p>
            <a:pPr lvl="1">
              <a:lnSpc>
                <a:spcPct val="100000"/>
              </a:lnSpc>
              <a:spcBef>
                <a:spcPts val="1400"/>
              </a:spcBef>
            </a:pPr>
            <a:r>
              <a:rPr lang="en-US" sz="1800" dirty="0">
                <a:solidFill>
                  <a:schemeClr val="accent3">
                    <a:lumMod val="25000"/>
                  </a:schemeClr>
                </a:solidFill>
                <a:latin typeface="Abadi"/>
              </a:rPr>
              <a:t>The boosters that were within a specific payload mass range and successful outcome in Drone Ship</a:t>
            </a:r>
          </a:p>
          <a:p>
            <a:pPr lvl="1">
              <a:lnSpc>
                <a:spcPct val="100000"/>
              </a:lnSpc>
              <a:spcBef>
                <a:spcPts val="1400"/>
              </a:spcBef>
            </a:pPr>
            <a:r>
              <a:rPr lang="en-US" sz="1800" dirty="0">
                <a:solidFill>
                  <a:schemeClr val="accent3">
                    <a:lumMod val="25000"/>
                  </a:schemeClr>
                </a:solidFill>
                <a:latin typeface="Abadi"/>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a:rPr>
              <a:t>The booster versions that carried the maximum payload mass</a:t>
            </a:r>
          </a:p>
          <a:p>
            <a:pPr lvl="1">
              <a:lnSpc>
                <a:spcPct val="100000"/>
              </a:lnSpc>
              <a:spcBef>
                <a:spcPts val="1400"/>
              </a:spcBef>
            </a:pPr>
            <a:r>
              <a:rPr lang="en-US" sz="1800" dirty="0">
                <a:solidFill>
                  <a:schemeClr val="accent3">
                    <a:lumMod val="25000"/>
                  </a:schemeClr>
                </a:solidFill>
                <a:latin typeface="Abadi"/>
              </a:rPr>
              <a:t>Ranking of the landing outcomes by success factor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GitHub: </a:t>
            </a:r>
            <a:r>
              <a:rPr lang="en-US" sz="1800" dirty="0">
                <a:solidFill>
                  <a:schemeClr val="accent3">
                    <a:lumMod val="25000"/>
                  </a:schemeClr>
                </a:solidFill>
                <a:latin typeface="Abadi" panose="020B0604020104020204" pitchFamily="34" charset="0"/>
                <a:hlinkClick r:id="rId3"/>
              </a:rPr>
              <a:t>https://github.com/purplerome/finalassignment/blob/main/edadataviz%20(1).ipynb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6441"/>
            <a:ext cx="6219388" cy="479995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maps were generated for the launch site data. </a:t>
            </a:r>
          </a:p>
          <a:p>
            <a:pPr>
              <a:lnSpc>
                <a:spcPct val="100000"/>
              </a:lnSpc>
              <a:spcBef>
                <a:spcPts val="1400"/>
              </a:spcBef>
            </a:pPr>
            <a:r>
              <a:rPr lang="en-US" sz="2200" dirty="0">
                <a:solidFill>
                  <a:schemeClr val="accent3">
                    <a:lumMod val="25000"/>
                  </a:schemeClr>
                </a:solidFill>
                <a:latin typeface="Abadi" panose="020B0604020104020204" pitchFamily="34" charset="0"/>
              </a:rPr>
              <a:t>As each location has multiple launch sites located in close proximity, a mixture of marker clusters and circles were used to assist the user in zooming in on particular areas thereby decreasing the noise on the map. </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https://github.com/purplerome/finalassignment/blob/main/lab_jupyter_launch_site_location%20(3).ipynb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descr="A map of the united states&#10;&#10;Description automatically generated">
            <a:extLst>
              <a:ext uri="{FF2B5EF4-FFF2-40B4-BE49-F238E27FC236}">
                <a16:creationId xmlns:a16="http://schemas.microsoft.com/office/drawing/2014/main" id="{E7227315-F396-5CBF-A1E1-1BD73C5A05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78568" y="1426441"/>
            <a:ext cx="4400384" cy="2624282"/>
          </a:xfrm>
          <a:prstGeom prst="rect">
            <a:avLst/>
          </a:prstGeom>
        </p:spPr>
      </p:pic>
      <p:pic>
        <p:nvPicPr>
          <p:cNvPr id="8" name="Picture 7" descr="A map of the united states&#10;&#10;Description automatically generated">
            <a:extLst>
              <a:ext uri="{FF2B5EF4-FFF2-40B4-BE49-F238E27FC236}">
                <a16:creationId xmlns:a16="http://schemas.microsoft.com/office/drawing/2014/main" id="{04C253E2-E8FB-D49E-DB5D-A68CAE9F12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78568" y="4020097"/>
            <a:ext cx="4400384" cy="265780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9" y="1674235"/>
            <a:ext cx="6234808"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has been populated with 2 graphs: launch success by site, and launch success rate by booster.</a:t>
            </a:r>
          </a:p>
          <a:p>
            <a:pPr>
              <a:lnSpc>
                <a:spcPct val="100000"/>
              </a:lnSpc>
              <a:spcBef>
                <a:spcPts val="1400"/>
              </a:spcBef>
            </a:pPr>
            <a:r>
              <a:rPr lang="en-US" sz="2200" dirty="0">
                <a:solidFill>
                  <a:schemeClr val="accent3">
                    <a:lumMod val="25000"/>
                  </a:schemeClr>
                </a:solidFill>
                <a:latin typeface="Abadi" panose="020B0604020104020204" pitchFamily="34" charset="0"/>
              </a:rPr>
              <a:t>The graphs can be analyzed for overall outcomes, and by individual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analyst can review overall outcomes and interrogate data individual site data for further minute analysis. </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4"/>
              </a:rPr>
              <a:t>https://github.com/purplerome/finalassignment/blob/main/spacex_dash.py</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pie chart with a pie chart&#10;&#10;Description automatically generated">
            <a:extLst>
              <a:ext uri="{FF2B5EF4-FFF2-40B4-BE49-F238E27FC236}">
                <a16:creationId xmlns:a16="http://schemas.microsoft.com/office/drawing/2014/main" id="{32007A3A-8862-6ED8-BC7D-3072E5A7121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15973" y="1343891"/>
            <a:ext cx="4860042" cy="313112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modelled in NumPy with training and test data ready for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The regression was evaluated using GridSearchCV and fitted with the training subset</a:t>
            </a:r>
          </a:p>
          <a:p>
            <a:pPr>
              <a:lnSpc>
                <a:spcPct val="100000"/>
              </a:lnSpc>
              <a:spcBef>
                <a:spcPts val="1400"/>
              </a:spcBef>
            </a:pPr>
            <a:r>
              <a:rPr lang="en-US" sz="2200" dirty="0">
                <a:solidFill>
                  <a:schemeClr val="accent3">
                    <a:lumMod val="25000"/>
                  </a:schemeClr>
                </a:solidFill>
                <a:latin typeface="Abadi" panose="020B0604020104020204" pitchFamily="34" charset="0"/>
              </a:rPr>
              <a:t>The model’s accuracy was checked via confusion matrices and estimators for SVC,  Decision Tree Classifier, and nearest neighbor. </a:t>
            </a:r>
          </a:p>
          <a:p>
            <a:pPr>
              <a:lnSpc>
                <a:spcPct val="100000"/>
              </a:lnSpc>
              <a:spcBef>
                <a:spcPts val="1400"/>
              </a:spcBef>
            </a:pPr>
            <a:r>
              <a:rPr lang="en-US" sz="2200" dirty="0">
                <a:solidFill>
                  <a:schemeClr val="accent3">
                    <a:lumMod val="25000"/>
                  </a:schemeClr>
                </a:solidFill>
                <a:latin typeface="Abadi" panose="020B0604020104020204" pitchFamily="34" charset="0"/>
              </a:rPr>
              <a:t>All of these methods produce the same results, within 1% with confusion matrices and scoring accuracy.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shows a distinct preference for four launch sites, payloads and orbit for a successful mission. </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also shows that success has rapidly increased since 2013</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dashboards can be manipulated for individual team member of analysis of individual launch sites which will assist in choosing the most appropriate launch site and payloads for future missions</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indicates that the model is 84.6% accurate. </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84053"/>
            <a:ext cx="4910988" cy="4541519"/>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The analysis shows that the more missions from a launch site, there is a higher degree of success.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graph of flight number and flight number&#10;&#10;Description automatically generated">
            <a:extLst>
              <a:ext uri="{FF2B5EF4-FFF2-40B4-BE49-F238E27FC236}">
                <a16:creationId xmlns:a16="http://schemas.microsoft.com/office/drawing/2014/main" id="{92F7E5A5-2EE9-E373-C565-116EE3A55830}"/>
              </a:ext>
            </a:extLst>
          </p:cNvPr>
          <p:cNvPicPr>
            <a:picLocks noChangeAspect="1"/>
          </p:cNvPicPr>
          <p:nvPr/>
        </p:nvPicPr>
        <p:blipFill>
          <a:blip r:embed="rId3"/>
          <a:stretch>
            <a:fillRect/>
          </a:stretch>
        </p:blipFill>
        <p:spPr>
          <a:xfrm>
            <a:off x="6080319" y="1484053"/>
            <a:ext cx="5377653" cy="45415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3201"/>
            <a:ext cx="5121302" cy="4408144"/>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The plot indicates that predominantly the launches have been less than 8000 kg.</a:t>
            </a:r>
          </a:p>
          <a:p>
            <a:pPr>
              <a:lnSpc>
                <a:spcPct val="100000"/>
              </a:lnSpc>
              <a:spcBef>
                <a:spcPts val="1400"/>
              </a:spcBef>
            </a:pPr>
            <a:r>
              <a:rPr lang="en-AU" sz="2200" dirty="0">
                <a:solidFill>
                  <a:schemeClr val="accent3">
                    <a:lumMod val="25000"/>
                  </a:schemeClr>
                </a:solidFill>
                <a:latin typeface="Abadi" panose="020B0604020104020204" pitchFamily="34" charset="0"/>
              </a:rPr>
              <a:t>There are outliers above this level with only one being unsuccessful</a:t>
            </a:r>
          </a:p>
          <a:p>
            <a:pPr>
              <a:lnSpc>
                <a:spcPct val="100000"/>
              </a:lnSpc>
              <a:spcBef>
                <a:spcPts val="1400"/>
              </a:spcBef>
            </a:pPr>
            <a:r>
              <a:rPr lang="en-AU" sz="2200" dirty="0">
                <a:solidFill>
                  <a:schemeClr val="accent3">
                    <a:lumMod val="25000"/>
                  </a:schemeClr>
                </a:solidFill>
                <a:latin typeface="Abadi" panose="020B0604020104020204" pitchFamily="34" charset="0"/>
              </a:rPr>
              <a:t>VAFB SLC 4E has only been used sparingly but also with lower payload size.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7D8CB77-8BB5-D7E8-74BC-DF18F51400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00688" y="1473201"/>
            <a:ext cx="5445541" cy="36779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4443"/>
            <a:ext cx="5325989" cy="4439259"/>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The figure indicates that the following launch sites have the highest success rates:</a:t>
            </a:r>
          </a:p>
          <a:p>
            <a:pPr lvl="1">
              <a:lnSpc>
                <a:spcPct val="100000"/>
              </a:lnSpc>
              <a:spcBef>
                <a:spcPts val="1400"/>
              </a:spcBef>
            </a:pPr>
            <a:r>
              <a:rPr lang="en-AU" sz="1800" dirty="0">
                <a:solidFill>
                  <a:schemeClr val="accent3">
                    <a:lumMod val="25000"/>
                  </a:schemeClr>
                </a:solidFill>
                <a:latin typeface="Abadi" panose="020B0604020104020204" pitchFamily="34" charset="0"/>
              </a:rPr>
              <a:t>ES-L1</a:t>
            </a:r>
          </a:p>
          <a:p>
            <a:pPr lvl="1">
              <a:lnSpc>
                <a:spcPct val="100000"/>
              </a:lnSpc>
              <a:spcBef>
                <a:spcPts val="1400"/>
              </a:spcBef>
            </a:pPr>
            <a:r>
              <a:rPr lang="en-AU" sz="1800" dirty="0">
                <a:solidFill>
                  <a:schemeClr val="accent3">
                    <a:lumMod val="25000"/>
                  </a:schemeClr>
                </a:solidFill>
                <a:latin typeface="Abadi" panose="020B0604020104020204" pitchFamily="34" charset="0"/>
              </a:rPr>
              <a:t>GEO</a:t>
            </a:r>
          </a:p>
          <a:p>
            <a:pPr lvl="1">
              <a:lnSpc>
                <a:spcPct val="100000"/>
              </a:lnSpc>
              <a:spcBef>
                <a:spcPts val="1400"/>
              </a:spcBef>
            </a:pPr>
            <a:r>
              <a:rPr lang="en-AU" sz="1800" dirty="0">
                <a:solidFill>
                  <a:schemeClr val="accent3">
                    <a:lumMod val="25000"/>
                  </a:schemeClr>
                </a:solidFill>
                <a:latin typeface="Abadi" panose="020B0604020104020204" pitchFamily="34" charset="0"/>
              </a:rPr>
              <a:t>HEO</a:t>
            </a:r>
          </a:p>
          <a:p>
            <a:pPr lvl="1">
              <a:lnSpc>
                <a:spcPct val="100000"/>
              </a:lnSpc>
              <a:spcBef>
                <a:spcPts val="1400"/>
              </a:spcBef>
            </a:pPr>
            <a:r>
              <a:rPr lang="en-AU" sz="1800" dirty="0">
                <a:solidFill>
                  <a:schemeClr val="accent3">
                    <a:lumMod val="25000"/>
                  </a:schemeClr>
                </a:solidFill>
                <a:latin typeface="Abadi" panose="020B0604020104020204" pitchFamily="34" charset="0"/>
              </a:rPr>
              <a:t>SSO</a:t>
            </a:r>
          </a:p>
          <a:p>
            <a:pPr>
              <a:lnSpc>
                <a:spcPct val="100000"/>
              </a:lnSpc>
              <a:spcBef>
                <a:spcPts val="1400"/>
              </a:spcBef>
            </a:pPr>
            <a:r>
              <a:rPr lang="en-US" sz="2200" dirty="0">
                <a:solidFill>
                  <a:schemeClr val="accent3">
                    <a:lumMod val="25000"/>
                  </a:schemeClr>
                </a:solidFill>
                <a:latin typeface="Abadi" panose="020B0604020104020204" pitchFamily="34" charset="0"/>
              </a:rPr>
              <a:t>The remainder of the sites, except for SO, achieved over 50% success rates.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A65A0628-1FEC-3952-A7A7-B0CE7B30917E}"/>
              </a:ext>
            </a:extLst>
          </p:cNvPr>
          <p:cNvPicPr>
            <a:picLocks noChangeAspect="1"/>
          </p:cNvPicPr>
          <p:nvPr/>
        </p:nvPicPr>
        <p:blipFill>
          <a:blip r:embed="rId3"/>
          <a:stretch>
            <a:fillRect/>
          </a:stretch>
        </p:blipFill>
        <p:spPr>
          <a:xfrm>
            <a:off x="6297521" y="1454443"/>
            <a:ext cx="5124468" cy="38115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5554"/>
            <a:ext cx="5325989" cy="4415790"/>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The plot indicates that the greatest use comes from the GTO orbit</a:t>
            </a:r>
          </a:p>
          <a:p>
            <a:pPr>
              <a:lnSpc>
                <a:spcPct val="100000"/>
              </a:lnSpc>
              <a:spcBef>
                <a:spcPts val="1400"/>
              </a:spcBef>
            </a:pPr>
            <a:r>
              <a:rPr lang="en-AU" sz="2200" dirty="0">
                <a:solidFill>
                  <a:schemeClr val="accent3">
                    <a:lumMod val="25000"/>
                  </a:schemeClr>
                </a:solidFill>
                <a:latin typeface="Abadi" panose="020B0604020104020204" pitchFamily="34" charset="0"/>
              </a:rPr>
              <a:t>The graph shows that some orbits, LEO, ISS, PO and GTO are the most often utilised with varying levels of success.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EDF510F-B486-1AFB-B199-7EAE993CD81F}"/>
              </a:ext>
            </a:extLst>
          </p:cNvPr>
          <p:cNvPicPr>
            <a:picLocks noChangeAspect="1"/>
          </p:cNvPicPr>
          <p:nvPr/>
        </p:nvPicPr>
        <p:blipFill>
          <a:blip r:embed="rId3"/>
          <a:stretch>
            <a:fillRect/>
          </a:stretch>
        </p:blipFill>
        <p:spPr>
          <a:xfrm>
            <a:off x="6381136" y="1465554"/>
            <a:ext cx="5076836" cy="44157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5100"/>
            <a:ext cx="5027401" cy="4433888"/>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The plot shows that VLEO and ISS are the most successful for higher payloads.</a:t>
            </a:r>
          </a:p>
          <a:p>
            <a:pPr>
              <a:lnSpc>
                <a:spcPct val="100000"/>
              </a:lnSpc>
              <a:spcBef>
                <a:spcPts val="1400"/>
              </a:spcBef>
            </a:pPr>
            <a:r>
              <a:rPr lang="en-AU" sz="2200" dirty="0">
                <a:solidFill>
                  <a:schemeClr val="accent3">
                    <a:lumMod val="25000"/>
                  </a:schemeClr>
                </a:solidFill>
                <a:latin typeface="Abadi" panose="020B0604020104020204" pitchFamily="34" charset="0"/>
              </a:rPr>
              <a:t>GTO appears to be the most widely used method for payloads between 4000 and 8000 kg, but its success rate is 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2A15403-CC1A-17F7-E4CA-B48DAF034B7B}"/>
              </a:ext>
            </a:extLst>
          </p:cNvPr>
          <p:cNvPicPr>
            <a:picLocks noChangeAspect="1"/>
          </p:cNvPicPr>
          <p:nvPr/>
        </p:nvPicPr>
        <p:blipFill>
          <a:blip r:embed="rId3"/>
          <a:stretch>
            <a:fillRect/>
          </a:stretch>
        </p:blipFill>
        <p:spPr>
          <a:xfrm>
            <a:off x="6394588" y="1435100"/>
            <a:ext cx="5027401" cy="44338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5051669" cy="4358139"/>
          </a:xfrm>
          <a:prstGeom prst="rect">
            <a:avLst/>
          </a:prstGeom>
        </p:spPr>
        <p:txBody>
          <a:bodyPr>
            <a:normAutofit/>
          </a:bodyPr>
          <a:lstStyle/>
          <a:p>
            <a:pPr>
              <a:lnSpc>
                <a:spcPct val="100000"/>
              </a:lnSpc>
              <a:spcBef>
                <a:spcPts val="1400"/>
              </a:spcBef>
            </a:pPr>
            <a:r>
              <a:rPr lang="en-AU" sz="2200" dirty="0">
                <a:solidFill>
                  <a:schemeClr val="accent3">
                    <a:lumMod val="25000"/>
                  </a:schemeClr>
                </a:solidFill>
                <a:latin typeface="Abadi" panose="020B0604020104020204" pitchFamily="34" charset="0"/>
              </a:rPr>
              <a:t>In the first three years, the success rate was zero</a:t>
            </a:r>
          </a:p>
          <a:p>
            <a:pPr>
              <a:lnSpc>
                <a:spcPct val="100000"/>
              </a:lnSpc>
              <a:spcBef>
                <a:spcPts val="1400"/>
              </a:spcBef>
            </a:pPr>
            <a:r>
              <a:rPr lang="en-AU" sz="2200" dirty="0">
                <a:solidFill>
                  <a:schemeClr val="accent3">
                    <a:lumMod val="25000"/>
                  </a:schemeClr>
                </a:solidFill>
                <a:latin typeface="Abadi" panose="020B0604020104020204" pitchFamily="34" charset="0"/>
              </a:rPr>
              <a:t>In subsequent years, there has been a steady increase in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135BD436-99DE-63E2-C955-EB540E1D5B81}"/>
              </a:ext>
            </a:extLst>
          </p:cNvPr>
          <p:cNvPicPr>
            <a:picLocks noChangeAspect="1"/>
          </p:cNvPicPr>
          <p:nvPr/>
        </p:nvPicPr>
        <p:blipFill>
          <a:blip r:embed="rId3"/>
          <a:stretch>
            <a:fillRect/>
          </a:stretch>
        </p:blipFill>
        <p:spPr>
          <a:xfrm>
            <a:off x="6253286" y="1523206"/>
            <a:ext cx="5168703" cy="394795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5377"/>
            <a:ext cx="4762110" cy="46015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SQL query was generated to select each unique launch site utilizing the select DISTINCT query language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web page&#10;&#10;Description automatically generated">
            <a:extLst>
              <a:ext uri="{FF2B5EF4-FFF2-40B4-BE49-F238E27FC236}">
                <a16:creationId xmlns:a16="http://schemas.microsoft.com/office/drawing/2014/main" id="{5B6520F3-FD9C-FAE3-4907-C5D6296C8390}"/>
              </a:ext>
            </a:extLst>
          </p:cNvPr>
          <p:cNvPicPr>
            <a:picLocks noChangeAspect="1"/>
          </p:cNvPicPr>
          <p:nvPr/>
        </p:nvPicPr>
        <p:blipFill>
          <a:blip r:embed="rId3"/>
          <a:stretch>
            <a:fillRect/>
          </a:stretch>
        </p:blipFill>
        <p:spPr>
          <a:xfrm>
            <a:off x="5772418" y="1575377"/>
            <a:ext cx="5980161" cy="28442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75379"/>
            <a:ext cx="10723943" cy="8477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was run to find five missions that have emanated from sites starting with CCA – results are as below</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descr="A screenshot of a computer&#10;&#10;Description automatically generated">
            <a:extLst>
              <a:ext uri="{FF2B5EF4-FFF2-40B4-BE49-F238E27FC236}">
                <a16:creationId xmlns:a16="http://schemas.microsoft.com/office/drawing/2014/main" id="{011C84EB-1D56-BE40-49D4-8C3D59CE5E19}"/>
              </a:ext>
            </a:extLst>
          </p:cNvPr>
          <p:cNvPicPr>
            <a:picLocks noChangeAspect="1"/>
          </p:cNvPicPr>
          <p:nvPr/>
        </p:nvPicPr>
        <p:blipFill>
          <a:blip r:embed="rId3"/>
          <a:stretch>
            <a:fillRect/>
          </a:stretch>
        </p:blipFill>
        <p:spPr>
          <a:xfrm>
            <a:off x="734028" y="2423161"/>
            <a:ext cx="10797080" cy="32408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for missions from the customer NASA (CRS), totals 45596.</a:t>
            </a:r>
          </a:p>
          <a:p>
            <a:pPr>
              <a:lnSpc>
                <a:spcPct val="100000"/>
              </a:lnSpc>
              <a:spcBef>
                <a:spcPts val="1400"/>
              </a:spcBef>
            </a:pPr>
            <a:r>
              <a:rPr lang="en-US" sz="2200" dirty="0">
                <a:solidFill>
                  <a:schemeClr val="accent3">
                    <a:lumMod val="25000"/>
                  </a:schemeClr>
                </a:solidFill>
                <a:latin typeface="Abadi" panose="020B0604020104020204" pitchFamily="34" charset="0"/>
              </a:rPr>
              <a:t>The query calculates the sum of the payloads with the customer of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 shot of a computer&#10;&#10;Description automatically generated">
            <a:extLst>
              <a:ext uri="{FF2B5EF4-FFF2-40B4-BE49-F238E27FC236}">
                <a16:creationId xmlns:a16="http://schemas.microsoft.com/office/drawing/2014/main" id="{556E168C-994E-2D49-68FB-7120F4E87213}"/>
              </a:ext>
            </a:extLst>
          </p:cNvPr>
          <p:cNvPicPr>
            <a:picLocks noChangeAspect="1"/>
          </p:cNvPicPr>
          <p:nvPr/>
        </p:nvPicPr>
        <p:blipFill>
          <a:blip r:embed="rId3"/>
          <a:stretch>
            <a:fillRect/>
          </a:stretch>
        </p:blipFill>
        <p:spPr>
          <a:xfrm>
            <a:off x="1445292" y="4129159"/>
            <a:ext cx="7772400" cy="14486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in kg where the booster version is F9 v1.1 is 2928.4</a:t>
            </a:r>
          </a:p>
          <a:p>
            <a:pPr>
              <a:lnSpc>
                <a:spcPct val="100000"/>
              </a:lnSpc>
              <a:spcBef>
                <a:spcPts val="1400"/>
              </a:spcBef>
            </a:pPr>
            <a:r>
              <a:rPr lang="en-US" sz="2200" dirty="0">
                <a:solidFill>
                  <a:schemeClr val="accent3">
                    <a:lumMod val="25000"/>
                  </a:schemeClr>
                </a:solidFill>
                <a:latin typeface="Abadi" panose="020B0604020104020204" pitchFamily="34" charset="0"/>
              </a:rPr>
              <a:t>The data is obtained from an SQL query averaging the payload mass where the booster version is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0DB19C1E-2F7D-10FC-C015-30275FB285BE}"/>
              </a:ext>
            </a:extLst>
          </p:cNvPr>
          <p:cNvPicPr>
            <a:picLocks noChangeAspect="1"/>
          </p:cNvPicPr>
          <p:nvPr/>
        </p:nvPicPr>
        <p:blipFill>
          <a:blip r:embed="rId3"/>
          <a:stretch>
            <a:fillRect/>
          </a:stretch>
        </p:blipFill>
        <p:spPr>
          <a:xfrm>
            <a:off x="2141611" y="3829631"/>
            <a:ext cx="7772400" cy="131400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7818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first successful landing outcome was on 22 December 2015</a:t>
            </a:r>
          </a:p>
          <a:p>
            <a:pPr>
              <a:lnSpc>
                <a:spcPct val="100000"/>
              </a:lnSpc>
              <a:spcBef>
                <a:spcPts val="1400"/>
              </a:spcBef>
            </a:pPr>
            <a:r>
              <a:rPr lang="en-US" sz="2200" dirty="0">
                <a:solidFill>
                  <a:schemeClr val="accent3">
                    <a:lumMod val="25000"/>
                  </a:schemeClr>
                </a:solidFill>
                <a:latin typeface="Abadi"/>
              </a:rPr>
              <a:t>The data is obtained from an SQL query where the minimum date is calculated from the data set where the landing outcome is Success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 shot of a computer&#10;&#10;Description automatically generated">
            <a:extLst>
              <a:ext uri="{FF2B5EF4-FFF2-40B4-BE49-F238E27FC236}">
                <a16:creationId xmlns:a16="http://schemas.microsoft.com/office/drawing/2014/main" id="{412C0AB3-4FCF-3499-D437-DC2E447529AE}"/>
              </a:ext>
            </a:extLst>
          </p:cNvPr>
          <p:cNvPicPr>
            <a:picLocks noChangeAspect="1"/>
          </p:cNvPicPr>
          <p:nvPr/>
        </p:nvPicPr>
        <p:blipFill>
          <a:blip r:embed="rId3"/>
          <a:stretch>
            <a:fillRect/>
          </a:stretch>
        </p:blipFill>
        <p:spPr>
          <a:xfrm>
            <a:off x="1676401" y="3786853"/>
            <a:ext cx="7772400" cy="14781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8857" y="1575377"/>
            <a:ext cx="4651569" cy="45599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are five booster versions that had a successful drone landing with payloads between 4000 and 6000</a:t>
            </a:r>
          </a:p>
          <a:p>
            <a:pPr>
              <a:lnSpc>
                <a:spcPct val="100000"/>
              </a:lnSpc>
              <a:spcBef>
                <a:spcPts val="1400"/>
              </a:spcBef>
            </a:pPr>
            <a:r>
              <a:rPr lang="en-US" sz="2200" dirty="0">
                <a:solidFill>
                  <a:schemeClr val="accent3">
                    <a:lumMod val="25000"/>
                  </a:schemeClr>
                </a:solidFill>
                <a:latin typeface="Abadi"/>
              </a:rPr>
              <a:t>The data is obtained from an SQL query where unique values of booster version were obtained where payload mass was between 4000 and 6000 and landing outcome contained the word drone.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38EE771C-6C37-845D-827C-4BF36609897C}"/>
              </a:ext>
            </a:extLst>
          </p:cNvPr>
          <p:cNvPicPr>
            <a:picLocks noChangeAspect="1"/>
          </p:cNvPicPr>
          <p:nvPr/>
        </p:nvPicPr>
        <p:blipFill>
          <a:blip r:embed="rId3"/>
          <a:stretch>
            <a:fillRect/>
          </a:stretch>
        </p:blipFill>
        <p:spPr>
          <a:xfrm>
            <a:off x="5471652" y="1575377"/>
            <a:ext cx="6438694" cy="25581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98186"/>
            <a:ext cx="10585038" cy="45028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a:rPr>
              <a:t>Data was collected via API calls and web scraping to obtain data for launches for SpaceX. Data was wrangled and normalized via a variety of techniques including SQL queries and visualizations to interpret the data</a:t>
            </a:r>
          </a:p>
          <a:p>
            <a:pPr>
              <a:lnSpc>
                <a:spcPct val="120000"/>
              </a:lnSpc>
              <a:spcBef>
                <a:spcPts val="1400"/>
              </a:spcBef>
            </a:pPr>
            <a:r>
              <a:rPr lang="en-US" sz="2400" dirty="0">
                <a:solidFill>
                  <a:schemeClr val="accent3">
                    <a:lumMod val="25000"/>
                  </a:schemeClr>
                </a:solidFill>
                <a:latin typeface="Abadi"/>
              </a:rPr>
              <a:t>Predictive analysis was used to establish machine learning accuracy and was found to be 84.6% accurate.</a:t>
            </a:r>
          </a:p>
          <a:p>
            <a:pPr>
              <a:lnSpc>
                <a:spcPct val="100000"/>
              </a:lnSpc>
              <a:spcBef>
                <a:spcPts val="1400"/>
              </a:spcBef>
            </a:pPr>
            <a:r>
              <a:rPr lang="en-US" sz="2200" dirty="0">
                <a:solidFill>
                  <a:schemeClr val="accent3">
                    <a:lumMod val="25000"/>
                  </a:schemeClr>
                </a:solidFill>
                <a:latin typeface="Abadi" panose="020B0604020104020204" pitchFamily="34" charset="0"/>
              </a:rPr>
              <a:t>The exploratory data analysis shows a distinct preference for four launch sites, payloads and orbit for a successful mission. </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also shows that success has rapidly increased since 2013 and the data support interrogation of payloads, success rates and launch sites for improved decision making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below shows the number of mission outcomes from the data set</a:t>
            </a:r>
          </a:p>
          <a:p>
            <a:pPr>
              <a:lnSpc>
                <a:spcPct val="100000"/>
              </a:lnSpc>
              <a:spcBef>
                <a:spcPts val="1400"/>
              </a:spcBef>
            </a:pPr>
            <a:r>
              <a:rPr lang="en-US" sz="2200" dirty="0">
                <a:solidFill>
                  <a:schemeClr val="accent3">
                    <a:lumMod val="25000"/>
                  </a:schemeClr>
                </a:solidFill>
                <a:latin typeface="Abadi" panose="020B0604020104020204" pitchFamily="34" charset="0"/>
              </a:rPr>
              <a:t>The data is obtained from an SQL query based on Mission Outcome and the count of each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computer screen shot of a computer screen&#10;&#10;Description automatically generated">
            <a:extLst>
              <a:ext uri="{FF2B5EF4-FFF2-40B4-BE49-F238E27FC236}">
                <a16:creationId xmlns:a16="http://schemas.microsoft.com/office/drawing/2014/main" id="{09BD01BA-A301-736A-B7FB-40EEAD0C8A81}"/>
              </a:ext>
            </a:extLst>
          </p:cNvPr>
          <p:cNvPicPr>
            <a:picLocks noChangeAspect="1"/>
          </p:cNvPicPr>
          <p:nvPr/>
        </p:nvPicPr>
        <p:blipFill>
          <a:blip r:embed="rId3"/>
          <a:stretch>
            <a:fillRect/>
          </a:stretch>
        </p:blipFill>
        <p:spPr>
          <a:xfrm>
            <a:off x="1756604" y="3481765"/>
            <a:ext cx="7772400" cy="21748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5274" y="153431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table below shows the boosters that have carried the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The data is obtained from selecting the booster version with the maximum payload in the data set by using the Max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B4118AC6-C7AB-C23F-A597-FBAC045A85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77351" y="2894842"/>
            <a:ext cx="7772400" cy="368611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076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table below shows the launch records from 2015 indicating two missions occurred, both unsuccessful, during this time</a:t>
            </a:r>
          </a:p>
          <a:p>
            <a:pPr>
              <a:lnSpc>
                <a:spcPct val="100000"/>
              </a:lnSpc>
              <a:spcBef>
                <a:spcPts val="1400"/>
              </a:spcBef>
            </a:pPr>
            <a:r>
              <a:rPr lang="en-US" sz="2200" dirty="0">
                <a:solidFill>
                  <a:schemeClr val="accent3">
                    <a:lumMod val="25000"/>
                  </a:schemeClr>
                </a:solidFill>
                <a:latin typeface="Abadi"/>
              </a:rPr>
              <a:t>The data is obtained from an SQL query based on a substring of the year, the landing outcome, the booster version and the launch site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C933E78D-2B51-79CF-8C94-E893252D72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8629" y="3924637"/>
            <a:ext cx="11215707" cy="15008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table below shows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The data is obtained from an SQL query based on landing outcome and the count of each outcome between a set of dates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 shot of a computer&#10;&#10;Description automatically generated">
            <a:extLst>
              <a:ext uri="{FF2B5EF4-FFF2-40B4-BE49-F238E27FC236}">
                <a16:creationId xmlns:a16="http://schemas.microsoft.com/office/drawing/2014/main" id="{1EDA2088-1A0C-6D81-067A-57506A0533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2372" y="3803258"/>
            <a:ext cx="9811320" cy="23737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94637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all located in the United States and near the coast </a:t>
            </a:r>
          </a:p>
          <a:p>
            <a:pPr>
              <a:lnSpc>
                <a:spcPct val="100000"/>
              </a:lnSpc>
              <a:spcBef>
                <a:spcPts val="1400"/>
              </a:spcBef>
            </a:pPr>
            <a:r>
              <a:rPr lang="en-US" sz="2200" dirty="0">
                <a:solidFill>
                  <a:schemeClr val="accent3">
                    <a:lumMod val="25000"/>
                  </a:schemeClr>
                </a:solidFill>
                <a:latin typeface="Abadi"/>
              </a:rPr>
              <a:t>There are multiple launch sites in close proximity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Global Map</a:t>
            </a:r>
          </a:p>
        </p:txBody>
      </p:sp>
      <p:pic>
        <p:nvPicPr>
          <p:cNvPr id="8" name="Picture 7" descr="A map of the world with red and black text&#10;&#10;Description automatically generated">
            <a:extLst>
              <a:ext uri="{FF2B5EF4-FFF2-40B4-BE49-F238E27FC236}">
                <a16:creationId xmlns:a16="http://schemas.microsoft.com/office/drawing/2014/main" id="{BB2399BE-646E-CDCA-39F5-6C9F0188DA3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6389" y="1892707"/>
            <a:ext cx="5137420" cy="307258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64658"/>
            <a:ext cx="3154627" cy="4560915"/>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maps indicate for two launch sites the success and failure of each launch</a:t>
            </a:r>
          </a:p>
          <a:p>
            <a:pPr>
              <a:lnSpc>
                <a:spcPct val="100000"/>
              </a:lnSpc>
              <a:spcBef>
                <a:spcPts val="1400"/>
              </a:spcBef>
            </a:pPr>
            <a:r>
              <a:rPr lang="en-US" sz="2200" dirty="0">
                <a:solidFill>
                  <a:schemeClr val="accent3">
                    <a:lumMod val="25000"/>
                  </a:schemeClr>
                </a:solidFill>
                <a:latin typeface="Abadi"/>
              </a:rPr>
              <a:t>The map to the right is the zoomed-out version of the launch site.</a:t>
            </a:r>
          </a:p>
          <a:p>
            <a:pPr>
              <a:lnSpc>
                <a:spcPct val="100000"/>
              </a:lnSpc>
              <a:spcBef>
                <a:spcPts val="1400"/>
              </a:spcBef>
            </a:pPr>
            <a:r>
              <a:rPr lang="en-US" sz="2200" dirty="0">
                <a:solidFill>
                  <a:schemeClr val="accent3">
                    <a:lumMod val="25000"/>
                  </a:schemeClr>
                </a:solidFill>
                <a:latin typeface="Abadi"/>
              </a:rPr>
              <a:t>Once interrogated, the launch site is further interrogated. The green icons indicate successful launches, whilst the red icons indicate unsuccessful launches.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Launches by Success Outcome</a:t>
            </a:r>
          </a:p>
        </p:txBody>
      </p:sp>
      <p:pic>
        <p:nvPicPr>
          <p:cNvPr id="4" name="Picture 3" descr="A screenshot of a map&#10;&#10;Description automatically generated">
            <a:extLst>
              <a:ext uri="{FF2B5EF4-FFF2-40B4-BE49-F238E27FC236}">
                <a16:creationId xmlns:a16="http://schemas.microsoft.com/office/drawing/2014/main" id="{B7A0EC49-2654-6F5E-7BAB-B3989697B0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2215" y="1370251"/>
            <a:ext cx="3928313" cy="2360177"/>
          </a:xfrm>
          <a:prstGeom prst="rect">
            <a:avLst/>
          </a:prstGeom>
        </p:spPr>
      </p:pic>
      <p:pic>
        <p:nvPicPr>
          <p:cNvPr id="7" name="Picture 6" descr="A map with points and a road&#10;&#10;Description automatically generated with medium confidence">
            <a:extLst>
              <a:ext uri="{FF2B5EF4-FFF2-40B4-BE49-F238E27FC236}">
                <a16:creationId xmlns:a16="http://schemas.microsoft.com/office/drawing/2014/main" id="{E2EE3F5A-36D6-5D57-4279-57B3BE8C08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22215" y="3797647"/>
            <a:ext cx="3928313" cy="2346298"/>
          </a:xfrm>
          <a:prstGeom prst="rect">
            <a:avLst/>
          </a:prstGeom>
        </p:spPr>
      </p:pic>
      <p:pic>
        <p:nvPicPr>
          <p:cNvPr id="12" name="Picture 11" descr="A map with a circle&#10;&#10;Description automatically generated">
            <a:extLst>
              <a:ext uri="{FF2B5EF4-FFF2-40B4-BE49-F238E27FC236}">
                <a16:creationId xmlns:a16="http://schemas.microsoft.com/office/drawing/2014/main" id="{43DC28E9-DD16-B58A-BAB3-4ECA672A2B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135030" y="1370251"/>
            <a:ext cx="3864061" cy="23640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67832"/>
            <a:ext cx="6804135" cy="438790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 folium map was produced by selecting a local landmark and the distance calculated between a launch site and the location</a:t>
            </a:r>
          </a:p>
          <a:p>
            <a:pPr>
              <a:lnSpc>
                <a:spcPct val="100000"/>
              </a:lnSpc>
              <a:spcBef>
                <a:spcPts val="1400"/>
              </a:spcBef>
            </a:pPr>
            <a:r>
              <a:rPr lang="en-US" sz="2200" dirty="0">
                <a:solidFill>
                  <a:schemeClr val="accent3">
                    <a:lumMod val="25000"/>
                  </a:schemeClr>
                </a:solidFill>
                <a:latin typeface="Abadi"/>
              </a:rPr>
              <a:t>A line indicates the direct line between the two locations and the distance calculated.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a Local Area</a:t>
            </a:r>
          </a:p>
        </p:txBody>
      </p:sp>
      <p:pic>
        <p:nvPicPr>
          <p:cNvPr id="4" name="Picture 3" descr="A map with a route&#10;&#10;Description automatically generated">
            <a:extLst>
              <a:ext uri="{FF2B5EF4-FFF2-40B4-BE49-F238E27FC236}">
                <a16:creationId xmlns:a16="http://schemas.microsoft.com/office/drawing/2014/main" id="{C7162E45-1F71-5405-11B1-90E609BA99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99572" y="1567832"/>
            <a:ext cx="4252365" cy="248054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indicates the success rates for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had the most successful launches, whilst CCAFS SLC-40 has had the least.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pic>
        <p:nvPicPr>
          <p:cNvPr id="4" name="Picture 3" descr="A pie chart with different colored circles&#10;&#10;Description automatically generated">
            <a:extLst>
              <a:ext uri="{FF2B5EF4-FFF2-40B4-BE49-F238E27FC236}">
                <a16:creationId xmlns:a16="http://schemas.microsoft.com/office/drawing/2014/main" id="{06108100-5B16-04F2-911A-D94904F7C2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4914" y="3515022"/>
            <a:ext cx="8570685" cy="29121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025573"/>
            <a:ext cx="2743200" cy="401638"/>
          </a:xfrm>
        </p:spPr>
        <p:txBody>
          <a:bodyPr anchor="ctr">
            <a:normAutofit/>
          </a:bodyPr>
          <a:lstStyle/>
          <a:p>
            <a:fld id="{5075537C-CA84-1446-933C-8E9D027F9201}" type="slidenum">
              <a:rPr lang="en-US" smtClean="0"/>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11442"/>
            <a:ext cx="10399485" cy="43423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AU" sz="1600" b="0" i="0" dirty="0">
              <a:solidFill>
                <a:srgbClr val="333333"/>
              </a:solidFill>
              <a:effectLst/>
              <a:highlight>
                <a:srgbClr val="FFFFFF"/>
              </a:highlight>
              <a:latin typeface="Source Sans Pro" panose="020F0502020204030204" pitchFamily="34" charset="0"/>
            </a:endParaRPr>
          </a:p>
          <a:p>
            <a:pPr>
              <a:spcBef>
                <a:spcPts val="1400"/>
              </a:spcBef>
            </a:pPr>
            <a:r>
              <a:rPr lang="en-AU" sz="2400" b="0" i="0" dirty="0">
                <a:solidFill>
                  <a:srgbClr val="333333"/>
                </a:solidFill>
                <a:effectLst/>
                <a:latin typeface="Abadi" panose="020B0604020104020204" pitchFamily="34" charset="0"/>
              </a:rPr>
              <a:t>The context of this project is to predict if the Falcon 9 first stage will land successfully. </a:t>
            </a:r>
          </a:p>
          <a:p>
            <a:pPr>
              <a:spcBef>
                <a:spcPts val="1400"/>
              </a:spcBef>
            </a:pPr>
            <a:r>
              <a:rPr lang="en-AU" sz="2400" b="0" i="0" dirty="0">
                <a:solidFill>
                  <a:srgbClr val="333333"/>
                </a:solidFill>
                <a:effectLst/>
                <a:latin typeface="Abadi" panose="020B0604020104020204" pitchFamily="34" charset="0"/>
              </a:rPr>
              <a:t>Due to the cost involved </a:t>
            </a:r>
            <a:r>
              <a:rPr lang="en-AU" sz="2400" dirty="0">
                <a:solidFill>
                  <a:srgbClr val="333333"/>
                </a:solidFill>
                <a:latin typeface="Abadi" panose="020B0604020104020204" pitchFamily="34" charset="0"/>
              </a:rPr>
              <a:t>in launching a mission, a cost of 62 million dollars, there is a significant cost difference to other providers. If it can be determined if the first stage will land, the cost of a launch can be determined</a:t>
            </a:r>
            <a:r>
              <a:rPr lang="en-AU" sz="2400" b="0" i="0" dirty="0">
                <a:solidFill>
                  <a:srgbClr val="333333"/>
                </a:solidFill>
                <a:effectLst/>
                <a:latin typeface="Abadi" panose="020B0604020104020204" pitchFamily="34" charset="0"/>
              </a:rPr>
              <a:t>. </a:t>
            </a:r>
          </a:p>
          <a:p>
            <a:pPr>
              <a:spcBef>
                <a:spcPts val="1400"/>
              </a:spcBef>
            </a:pPr>
            <a:r>
              <a:rPr lang="en-AU" sz="2400" b="0" i="0" dirty="0">
                <a:solidFill>
                  <a:srgbClr val="333333"/>
                </a:solidFill>
                <a:effectLst/>
                <a:latin typeface="Abadi" panose="020B0604020104020204" pitchFamily="34" charset="0"/>
              </a:rPr>
              <a:t>This information can be used if an alternate company wants to bid against SpaceX for a rocket launch. </a:t>
            </a:r>
            <a:endParaRPr lang="en-US" sz="2400" b="0" i="0" dirty="0">
              <a:solidFill>
                <a:schemeClr val="accent3">
                  <a:lumMod val="25000"/>
                </a:schemeClr>
              </a:solidFill>
              <a:effectLst/>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The model is used to find what factors contribute to a successful launch including payload mass, launch site and orbit. </a:t>
            </a:r>
            <a:endParaRPr lang="en-AU" sz="2400" b="0" i="0" dirty="0">
              <a:solidFill>
                <a:srgbClr val="333333"/>
              </a:solidFill>
              <a:effectLst/>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2248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data indicates that out of all launches from the Kennedy Space Centre, there is a 76.9% success score.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(Kennedy Space Centre) Success Rates</a:t>
            </a:r>
          </a:p>
        </p:txBody>
      </p:sp>
      <p:pic>
        <p:nvPicPr>
          <p:cNvPr id="4" name="Picture 3" descr="A pie chart with numbers and a red circle&#10;&#10;Description automatically generated">
            <a:extLst>
              <a:ext uri="{FF2B5EF4-FFF2-40B4-BE49-F238E27FC236}">
                <a16:creationId xmlns:a16="http://schemas.microsoft.com/office/drawing/2014/main" id="{CAE3BF39-59E5-CCE9-0CC8-F5F2900E40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86857" y="3247997"/>
            <a:ext cx="7772400" cy="33767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0844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plots below from the dashboard indicate the payloads (that can be altered by the range slider) against the success and booster version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Missions for all Launch Sites by Payload</a:t>
            </a:r>
          </a:p>
        </p:txBody>
      </p:sp>
      <p:pic>
        <p:nvPicPr>
          <p:cNvPr id="7" name="Picture 6" descr="A graph with numbers and colored dots&#10;&#10;Description automatically generated">
            <a:extLst>
              <a:ext uri="{FF2B5EF4-FFF2-40B4-BE49-F238E27FC236}">
                <a16:creationId xmlns:a16="http://schemas.microsoft.com/office/drawing/2014/main" id="{13DD28EA-6CEC-D6C4-837A-65D9B7CF45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8109" y="3809969"/>
            <a:ext cx="5021944" cy="1679694"/>
          </a:xfrm>
          <a:prstGeom prst="rect">
            <a:avLst/>
          </a:prstGeom>
        </p:spPr>
      </p:pic>
      <p:sp>
        <p:nvSpPr>
          <p:cNvPr id="8" name="TextBox 7">
            <a:extLst>
              <a:ext uri="{FF2B5EF4-FFF2-40B4-BE49-F238E27FC236}">
                <a16:creationId xmlns:a16="http://schemas.microsoft.com/office/drawing/2014/main" id="{6A50AD7C-0DAD-9D2A-F534-954C6C522216}"/>
              </a:ext>
            </a:extLst>
          </p:cNvPr>
          <p:cNvSpPr txBox="1"/>
          <p:nvPr/>
        </p:nvSpPr>
        <p:spPr>
          <a:xfrm>
            <a:off x="848109" y="3149600"/>
            <a:ext cx="5443531" cy="338554"/>
          </a:xfrm>
          <a:prstGeom prst="rect">
            <a:avLst/>
          </a:prstGeom>
          <a:noFill/>
        </p:spPr>
        <p:txBody>
          <a:bodyPr wrap="square" rtlCol="0">
            <a:spAutoFit/>
          </a:bodyPr>
          <a:lstStyle/>
          <a:p>
            <a:r>
              <a:rPr lang="en-AU" sz="1600" i="1" dirty="0"/>
              <a:t>Missions for all Launch Sites with Payloads &lt; 3000 kg</a:t>
            </a:r>
          </a:p>
        </p:txBody>
      </p:sp>
      <p:pic>
        <p:nvPicPr>
          <p:cNvPr id="10" name="Picture 9" descr="A graph with numbers and a number of people&#10;&#10;Description automatically generated with medium confidence">
            <a:extLst>
              <a:ext uri="{FF2B5EF4-FFF2-40B4-BE49-F238E27FC236}">
                <a16:creationId xmlns:a16="http://schemas.microsoft.com/office/drawing/2014/main" id="{1727A834-316C-EA01-C307-7BAF892A32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36028" y="3805258"/>
            <a:ext cx="5021944" cy="1683927"/>
          </a:xfrm>
          <a:prstGeom prst="rect">
            <a:avLst/>
          </a:prstGeom>
        </p:spPr>
      </p:pic>
      <p:sp>
        <p:nvSpPr>
          <p:cNvPr id="11" name="TextBox 10">
            <a:extLst>
              <a:ext uri="{FF2B5EF4-FFF2-40B4-BE49-F238E27FC236}">
                <a16:creationId xmlns:a16="http://schemas.microsoft.com/office/drawing/2014/main" id="{E84F0C75-07C0-A52D-9319-7A3807C4202F}"/>
              </a:ext>
            </a:extLst>
          </p:cNvPr>
          <p:cNvSpPr txBox="1"/>
          <p:nvPr/>
        </p:nvSpPr>
        <p:spPr>
          <a:xfrm>
            <a:off x="6436028" y="3144890"/>
            <a:ext cx="5443531" cy="584775"/>
          </a:xfrm>
          <a:prstGeom prst="rect">
            <a:avLst/>
          </a:prstGeom>
          <a:noFill/>
        </p:spPr>
        <p:txBody>
          <a:bodyPr wrap="square" rtlCol="0">
            <a:spAutoFit/>
          </a:bodyPr>
          <a:lstStyle/>
          <a:p>
            <a:r>
              <a:rPr lang="en-AU" sz="1600" i="1" dirty="0"/>
              <a:t>Missions for all Launch Sites with Payloads between 5000 and 8000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tested against the data for fit</a:t>
            </a:r>
          </a:p>
          <a:p>
            <a:pPr>
              <a:lnSpc>
                <a:spcPct val="100000"/>
              </a:lnSpc>
              <a:spcBef>
                <a:spcPts val="1400"/>
              </a:spcBef>
            </a:pPr>
            <a:r>
              <a:rPr lang="en-US" sz="2200" dirty="0">
                <a:solidFill>
                  <a:schemeClr val="accent3">
                    <a:lumMod val="25000"/>
                  </a:schemeClr>
                </a:solidFill>
                <a:latin typeface="Abadi" panose="020B0604020104020204" pitchFamily="34" charset="0"/>
              </a:rPr>
              <a:t>The results are very close with success percentages all over 83%</a:t>
            </a:r>
          </a:p>
          <a:p>
            <a:pPr>
              <a:lnSpc>
                <a:spcPct val="100000"/>
              </a:lnSpc>
              <a:spcBef>
                <a:spcPts val="1400"/>
              </a:spcBef>
            </a:pPr>
            <a:r>
              <a:rPr lang="en-US" sz="2200" dirty="0">
                <a:solidFill>
                  <a:schemeClr val="accent3">
                    <a:lumMod val="25000"/>
                  </a:schemeClr>
                </a:solidFill>
                <a:latin typeface="Abadi" panose="020B0604020104020204" pitchFamily="34" charset="0"/>
              </a:rPr>
              <a:t>The DecisionTree Classifier was the most accurate model</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a number of blue rectangular bars&#10;&#10;Description automatically generated">
            <a:extLst>
              <a:ext uri="{FF2B5EF4-FFF2-40B4-BE49-F238E27FC236}">
                <a16:creationId xmlns:a16="http://schemas.microsoft.com/office/drawing/2014/main" id="{54E3C5A0-4AC4-04AB-9498-21B07DD25E8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5908" y="1682296"/>
            <a:ext cx="4259703" cy="349340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25600"/>
            <a:ext cx="5500160" cy="42433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DecisionTreeClassifier is shown on the right</a:t>
            </a:r>
          </a:p>
          <a:p>
            <a:pPr>
              <a:lnSpc>
                <a:spcPct val="100000"/>
              </a:lnSpc>
              <a:spcBef>
                <a:spcPts val="1400"/>
              </a:spcBef>
            </a:pPr>
            <a:r>
              <a:rPr lang="en-US" sz="2200" dirty="0">
                <a:solidFill>
                  <a:schemeClr val="accent3">
                    <a:lumMod val="25000"/>
                  </a:schemeClr>
                </a:solidFill>
                <a:latin typeface="Abadi" panose="020B0604020104020204" pitchFamily="34" charset="0"/>
              </a:rPr>
              <a:t>There is an issue with the prediction of did not land, with the launch actually landed.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ed squares&#10;&#10;Description automatically generated">
            <a:extLst>
              <a:ext uri="{FF2B5EF4-FFF2-40B4-BE49-F238E27FC236}">
                <a16:creationId xmlns:a16="http://schemas.microsoft.com/office/drawing/2014/main" id="{650715EA-2D9C-91F9-7C9D-E76B38F947B5}"/>
              </a:ext>
            </a:extLst>
          </p:cNvPr>
          <p:cNvPicPr>
            <a:picLocks noChangeAspect="1"/>
          </p:cNvPicPr>
          <p:nvPr/>
        </p:nvPicPr>
        <p:blipFill>
          <a:blip r:embed="rId3"/>
          <a:stretch>
            <a:fillRect/>
          </a:stretch>
        </p:blipFill>
        <p:spPr>
          <a:xfrm>
            <a:off x="6605327" y="1625600"/>
            <a:ext cx="4852645" cy="40794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analysis the following has been concluded: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success has been increasing steadily over since 2013</a:t>
            </a:r>
          </a:p>
          <a:p>
            <a:pPr lvl="1">
              <a:lnSpc>
                <a:spcPct val="100000"/>
              </a:lnSpc>
              <a:spcBef>
                <a:spcPts val="1400"/>
              </a:spcBef>
            </a:pPr>
            <a:r>
              <a:rPr lang="en-US" sz="1800" dirty="0">
                <a:solidFill>
                  <a:schemeClr val="accent3">
                    <a:lumMod val="25000"/>
                  </a:schemeClr>
                </a:solidFill>
                <a:latin typeface="Abadi" panose="020B0604020104020204" pitchFamily="34" charset="0"/>
              </a:rPr>
              <a:t>The Kennedy Space Centre has had the highest number of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Classifier is the best algorithm to use for this data</a:t>
            </a:r>
          </a:p>
          <a:p>
            <a:pPr lvl="1">
              <a:lnSpc>
                <a:spcPct val="100000"/>
              </a:lnSpc>
              <a:spcBef>
                <a:spcPts val="1400"/>
              </a:spcBef>
            </a:pPr>
            <a:r>
              <a:rPr lang="en-US" sz="1800" dirty="0">
                <a:solidFill>
                  <a:schemeClr val="accent3">
                    <a:lumMod val="25000"/>
                  </a:schemeClr>
                </a:solidFill>
                <a:latin typeface="Abadi" panose="020B0604020104020204" pitchFamily="34" charset="0"/>
              </a:rPr>
              <a:t>Some orbits have a higher success rate than others.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 additional documents added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was collected via API calls and web scraping.</a:t>
            </a:r>
          </a:p>
          <a:p>
            <a:pPr>
              <a:lnSpc>
                <a:spcPct val="120000"/>
              </a:lnSpc>
              <a:spcBef>
                <a:spcPts val="1400"/>
              </a:spcBef>
            </a:pPr>
            <a:r>
              <a:rPr lang="en-US" sz="8800" dirty="0">
                <a:solidFill>
                  <a:schemeClr val="accent3">
                    <a:lumMod val="25000"/>
                  </a:schemeClr>
                </a:solidFill>
                <a:latin typeface="Abadi"/>
              </a:rPr>
              <a:t>The data was processed via several methods, including wrangling methodologies, to ensure data was normalized and empty fields were amended.</a:t>
            </a:r>
          </a:p>
          <a:p>
            <a:pPr>
              <a:lnSpc>
                <a:spcPct val="120000"/>
              </a:lnSpc>
              <a:spcBef>
                <a:spcPts val="1400"/>
              </a:spcBef>
            </a:pPr>
            <a:r>
              <a:rPr lang="en-US" sz="8800" dirty="0">
                <a:solidFill>
                  <a:schemeClr val="accent3">
                    <a:lumMod val="25000"/>
                  </a:schemeClr>
                </a:solidFill>
                <a:latin typeface="Abadi"/>
              </a:rPr>
              <a:t>Exploratory data analysis (EDA) using visualization and SQL to establish baselines and parameters to interpret the data easily</a:t>
            </a:r>
          </a:p>
          <a:p>
            <a:pPr>
              <a:lnSpc>
                <a:spcPct val="120000"/>
              </a:lnSpc>
              <a:spcBef>
                <a:spcPts val="1400"/>
              </a:spcBef>
            </a:pPr>
            <a:r>
              <a:rPr lang="en-US" sz="8800" dirty="0">
                <a:solidFill>
                  <a:schemeClr val="accent3">
                    <a:lumMod val="25000"/>
                  </a:schemeClr>
                </a:solidFill>
                <a:latin typeface="Abadi"/>
              </a:rPr>
              <a:t>Folium and Plotly Dash were utilized to review individual launch site data</a:t>
            </a:r>
          </a:p>
          <a:p>
            <a:pPr>
              <a:lnSpc>
                <a:spcPct val="120000"/>
              </a:lnSpc>
              <a:spcBef>
                <a:spcPts val="1400"/>
              </a:spcBef>
            </a:pPr>
            <a:r>
              <a:rPr lang="en-US" sz="8800" dirty="0">
                <a:solidFill>
                  <a:schemeClr val="accent3">
                    <a:lumMod val="25000"/>
                  </a:schemeClr>
                </a:solidFill>
                <a:latin typeface="Abadi"/>
              </a:rPr>
              <a:t>Predictive analysis was used to establish machine learning accuracy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extracted via API calls and also web scraping of a website to add additional data to the dataset. </a:t>
            </a:r>
          </a:p>
          <a:p>
            <a:pPr>
              <a:lnSpc>
                <a:spcPct val="100000"/>
              </a:lnSpc>
              <a:spcBef>
                <a:spcPts val="1400"/>
              </a:spcBef>
            </a:pPr>
            <a:r>
              <a:rPr lang="en-US" sz="2200" dirty="0">
                <a:solidFill>
                  <a:schemeClr val="accent3">
                    <a:lumMod val="25000"/>
                  </a:schemeClr>
                </a:solidFill>
                <a:latin typeface="Abadi" panose="020B0604020104020204" pitchFamily="34" charset="0"/>
              </a:rPr>
              <a:t>API calls:</a:t>
            </a:r>
          </a:p>
          <a:p>
            <a:pPr lvl="1">
              <a:lnSpc>
                <a:spcPct val="100000"/>
              </a:lnSpc>
              <a:spcBef>
                <a:spcPts val="1400"/>
              </a:spcBef>
            </a:pPr>
            <a:r>
              <a:rPr lang="en-US" sz="1800" dirty="0">
                <a:solidFill>
                  <a:schemeClr val="accent3">
                    <a:lumMod val="25000"/>
                  </a:schemeClr>
                </a:solidFill>
                <a:latin typeface="Abadi" panose="020B0604020104020204" pitchFamily="34" charset="0"/>
              </a:rPr>
              <a:t>The data was turned into a pandas data frame and normalized</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reviewed for missing or null values and amended as necessary</a:t>
            </a: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BeautifulSoup was utilized to perform the selection of relevant tables from a website containing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parsed and converted to a data frame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dataset API URL is assigned a variable (</a:t>
            </a:r>
            <a:r>
              <a:rPr lang="en-US" sz="2200" i="1" dirty="0">
                <a:solidFill>
                  <a:schemeClr val="accent3">
                    <a:lumMod val="25000"/>
                  </a:schemeClr>
                </a:solidFill>
                <a:latin typeface="Abadi" panose="020B0604020104020204" pitchFamily="34" charset="0"/>
              </a:rPr>
              <a:t>spacex_url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the imported module Requests, assign the URL to a variable, </a:t>
            </a:r>
            <a:r>
              <a:rPr lang="en-US" sz="2200" i="1" dirty="0">
                <a:solidFill>
                  <a:schemeClr val="accent3">
                    <a:lumMod val="25000"/>
                  </a:schemeClr>
                </a:solidFill>
                <a:latin typeface="Abadi" panose="020B0604020104020204" pitchFamily="34" charset="0"/>
              </a:rPr>
              <a:t>response</a:t>
            </a: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i="1" dirty="0">
                <a:solidFill>
                  <a:schemeClr val="accent3">
                    <a:lumMod val="25000"/>
                  </a:schemeClr>
                </a:solidFill>
                <a:latin typeface="Abadi" panose="020B0604020104020204" pitchFamily="34" charset="0"/>
              </a:rPr>
              <a:t>response</a:t>
            </a:r>
            <a:r>
              <a:rPr lang="en-US" sz="2200" dirty="0">
                <a:solidFill>
                  <a:schemeClr val="accent3">
                    <a:lumMod val="25000"/>
                  </a:schemeClr>
                </a:solidFill>
                <a:latin typeface="Abadi" panose="020B0604020104020204" pitchFamily="34" charset="0"/>
              </a:rPr>
              <a:t>, the data is manipulated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https://github.com/purplerome/finalassignment/blob/main/jupyter-labs-spacex-data-collection-api%20(2).ipynb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A screenshot of a computer code&#10;&#10;Description automatically generated">
            <a:extLst>
              <a:ext uri="{FF2B5EF4-FFF2-40B4-BE49-F238E27FC236}">
                <a16:creationId xmlns:a16="http://schemas.microsoft.com/office/drawing/2014/main" id="{16CF4DA4-B7EC-B7AD-D0CB-428A3CF1D40D}"/>
              </a:ext>
            </a:extLst>
          </p:cNvPr>
          <p:cNvPicPr>
            <a:picLocks noChangeAspect="1"/>
          </p:cNvPicPr>
          <p:nvPr/>
        </p:nvPicPr>
        <p:blipFill>
          <a:blip r:embed="rId4"/>
          <a:stretch>
            <a:fillRect/>
          </a:stretch>
        </p:blipFill>
        <p:spPr>
          <a:xfrm>
            <a:off x="5845075" y="1659384"/>
            <a:ext cx="5996971" cy="112375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1424470"/>
            <a:ext cx="5012603" cy="514375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webpage is scraped to find tables contained within the table</a:t>
            </a:r>
          </a:p>
          <a:p>
            <a:pPr>
              <a:lnSpc>
                <a:spcPct val="100000"/>
              </a:lnSpc>
              <a:spcBef>
                <a:spcPts val="1400"/>
              </a:spcBef>
            </a:pPr>
            <a:r>
              <a:rPr lang="en-US" sz="2200" dirty="0">
                <a:solidFill>
                  <a:schemeClr val="accent3">
                    <a:lumMod val="25000"/>
                  </a:schemeClr>
                </a:solidFill>
                <a:latin typeface="Abadi"/>
              </a:rPr>
              <a:t>The imported module BeautifulSoup uses its function to select the required table</a:t>
            </a:r>
          </a:p>
          <a:p>
            <a:pPr>
              <a:lnSpc>
                <a:spcPct val="100000"/>
              </a:lnSpc>
              <a:spcBef>
                <a:spcPts val="1400"/>
              </a:spcBef>
            </a:pPr>
            <a:r>
              <a:rPr lang="en-US" sz="2200" dirty="0">
                <a:solidFill>
                  <a:schemeClr val="accent3">
                    <a:lumMod val="25000"/>
                  </a:schemeClr>
                </a:solidFill>
                <a:latin typeface="Abadi"/>
              </a:rPr>
              <a:t>The table is converted to a data frame and then manipulated to obtain relevant data</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4"/>
              </a:rPr>
              <a:t>https://github.com/purplerome/finalassignment/blob/main/jupyter-labs-webscraping%20(2).ipynb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web page&#10;&#10;Description automatically generated">
            <a:extLst>
              <a:ext uri="{FF2B5EF4-FFF2-40B4-BE49-F238E27FC236}">
                <a16:creationId xmlns:a16="http://schemas.microsoft.com/office/drawing/2014/main" id="{BE6D9D19-64BC-15CE-C0A5-3C3856972E8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70277" y="1424469"/>
            <a:ext cx="5690451" cy="366268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618</TotalTime>
  <Words>2204</Words>
  <Application>Microsoft Macintosh PowerPoint</Application>
  <PresentationFormat>Widescreen</PresentationFormat>
  <Paragraphs>226</Paragraphs>
  <Slides>47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Cheryl Crispo</cp:lastModifiedBy>
  <cp:revision>233</cp:revision>
  <dcterms:created xsi:type="dcterms:W3CDTF">2021-04-29T18:58:34Z</dcterms:created>
  <dcterms:modified xsi:type="dcterms:W3CDTF">2024-04-18T01:29:01Z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